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77" r:id="rId9"/>
    <p:sldId id="273" r:id="rId10"/>
    <p:sldId id="258" r:id="rId11"/>
    <p:sldId id="257" r:id="rId12"/>
    <p:sldId id="267" r:id="rId13"/>
    <p:sldId id="268" r:id="rId14"/>
    <p:sldId id="283" r:id="rId15"/>
    <p:sldId id="269" r:id="rId16"/>
    <p:sldId id="270" r:id="rId17"/>
    <p:sldId id="271" r:id="rId18"/>
    <p:sldId id="272" r:id="rId19"/>
    <p:sldId id="274" r:id="rId20"/>
    <p:sldId id="275" r:id="rId21"/>
    <p:sldId id="279" r:id="rId22"/>
    <p:sldId id="278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5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4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7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6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6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7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E2B93-8645-9549-B904-E6D265021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15" y="4878166"/>
            <a:ext cx="4136526" cy="8024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Presented by</a:t>
            </a:r>
          </a:p>
          <a:p>
            <a:pPr>
              <a:lnSpc>
                <a:spcPct val="110000"/>
              </a:lnSpc>
            </a:pPr>
            <a:r>
              <a:rPr lang="en-US" sz="1700"/>
              <a:t>Vikas Chandra</a:t>
            </a:r>
          </a:p>
        </p:txBody>
      </p:sp>
      <p:cxnSp>
        <p:nvCxnSpPr>
          <p:cNvPr id="1036" name="Straight Connector 7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riting ETL Pipelines In Apache Beam — Part 1 | by Arsalan Mehmood | Medium">
            <a:extLst>
              <a:ext uri="{FF2B5EF4-FFF2-40B4-BE49-F238E27FC236}">
                <a16:creationId xmlns:a16="http://schemas.microsoft.com/office/drawing/2014/main" id="{B82AEA1B-9C09-AC48-A3B0-7A4D2329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39528"/>
            <a:ext cx="5295900" cy="29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7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7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CB3F-A694-004B-B6D4-9481CE30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333453"/>
            <a:ext cx="10691265" cy="137103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APACHE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B</a:t>
            </a:r>
            <a:r>
              <a:rPr lang="en-US" sz="6000" dirty="0"/>
              <a:t>ATCH STR</a:t>
            </a:r>
            <a:r>
              <a:rPr lang="en-US" sz="8000" dirty="0">
                <a:solidFill>
                  <a:srgbClr val="09843C"/>
                </a:solidFill>
              </a:rPr>
              <a:t>EAM</a:t>
            </a:r>
          </a:p>
        </p:txBody>
      </p:sp>
    </p:spTree>
    <p:extLst>
      <p:ext uri="{BB962C8B-B14F-4D97-AF65-F5344CB8AC3E}">
        <p14:creationId xmlns:p14="http://schemas.microsoft.com/office/powerpoint/2010/main" val="114478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36F1-D0F6-4F4D-85A4-693D2353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Apache </a:t>
            </a:r>
            <a:r>
              <a:rPr lang="en-US" sz="4000" dirty="0">
                <a:solidFill>
                  <a:srgbClr val="C00000"/>
                </a:solidFill>
              </a:rPr>
              <a:t>B</a:t>
            </a:r>
            <a:r>
              <a:rPr lang="en-US" sz="4000" dirty="0">
                <a:solidFill>
                  <a:srgbClr val="09843C"/>
                </a:solidFill>
              </a:rPr>
              <a:t>EAM</a:t>
            </a:r>
            <a:r>
              <a:rPr lang="en-US" sz="4000" dirty="0"/>
              <a:t> is </a:t>
            </a:r>
            <a:r>
              <a:rPr lang="en-US" sz="4000" b="1" i="1" dirty="0"/>
              <a:t>Unified</a:t>
            </a:r>
            <a:r>
              <a:rPr lang="en-US" sz="4000" dirty="0"/>
              <a:t> processing model for expressing efficient and </a:t>
            </a:r>
            <a:r>
              <a:rPr lang="en-US" sz="4000" b="1" i="1" dirty="0"/>
              <a:t>portable</a:t>
            </a:r>
            <a:r>
              <a:rPr lang="en-US" sz="4000" dirty="0"/>
              <a:t> data processing pipelines</a:t>
            </a:r>
          </a:p>
        </p:txBody>
      </p:sp>
    </p:spTree>
    <p:extLst>
      <p:ext uri="{BB962C8B-B14F-4D97-AF65-F5344CB8AC3E}">
        <p14:creationId xmlns:p14="http://schemas.microsoft.com/office/powerpoint/2010/main" val="413730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65B65-78BA-2044-8AAC-1F41C13C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615950"/>
            <a:ext cx="10261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40D90C1-E489-B143-B70B-50606D3533F6}"/>
              </a:ext>
            </a:extLst>
          </p:cNvPr>
          <p:cNvSpPr/>
          <p:nvPr/>
        </p:nvSpPr>
        <p:spPr>
          <a:xfrm>
            <a:off x="683740" y="4992130"/>
            <a:ext cx="10387914" cy="177937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FD1D6E-EA9C-5649-9B2F-A63214C34C73}"/>
              </a:ext>
            </a:extLst>
          </p:cNvPr>
          <p:cNvSpPr/>
          <p:nvPr/>
        </p:nvSpPr>
        <p:spPr>
          <a:xfrm>
            <a:off x="683740" y="160638"/>
            <a:ext cx="10824519" cy="302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6A1A9-F462-F94C-A89A-F7E3EF6F5498}"/>
              </a:ext>
            </a:extLst>
          </p:cNvPr>
          <p:cNvSpPr/>
          <p:nvPr/>
        </p:nvSpPr>
        <p:spPr>
          <a:xfrm>
            <a:off x="1491048" y="976184"/>
            <a:ext cx="9391135" cy="1383956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8C350-03B9-6F4B-B02D-DE1EEF062738}"/>
              </a:ext>
            </a:extLst>
          </p:cNvPr>
          <p:cNvSpPr/>
          <p:nvPr/>
        </p:nvSpPr>
        <p:spPr>
          <a:xfrm>
            <a:off x="1820114" y="1283491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3AB13D-EA24-084F-8643-EF861F588FF8}"/>
              </a:ext>
            </a:extLst>
          </p:cNvPr>
          <p:cNvSpPr/>
          <p:nvPr/>
        </p:nvSpPr>
        <p:spPr>
          <a:xfrm>
            <a:off x="4122590" y="1283491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A95F9E-F466-2A40-9297-8F5FC04E433C}"/>
              </a:ext>
            </a:extLst>
          </p:cNvPr>
          <p:cNvSpPr/>
          <p:nvPr/>
        </p:nvSpPr>
        <p:spPr>
          <a:xfrm>
            <a:off x="6425066" y="1283490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Transform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46285C-ED4A-4C44-B2FD-2156165BF991}"/>
              </a:ext>
            </a:extLst>
          </p:cNvPr>
          <p:cNvSpPr/>
          <p:nvPr/>
        </p:nvSpPr>
        <p:spPr>
          <a:xfrm>
            <a:off x="8727542" y="1283489"/>
            <a:ext cx="1520687" cy="7653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Dump output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12C9B8-196D-F545-8D56-D6ED403409B7}"/>
              </a:ext>
            </a:extLst>
          </p:cNvPr>
          <p:cNvCxnSpPr>
            <a:cxnSpLocks/>
          </p:cNvCxnSpPr>
          <p:nvPr/>
        </p:nvCxnSpPr>
        <p:spPr>
          <a:xfrm>
            <a:off x="3340801" y="1618735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704757-5B59-B64F-88BE-FC28FF4286CA}"/>
              </a:ext>
            </a:extLst>
          </p:cNvPr>
          <p:cNvCxnSpPr>
            <a:cxnSpLocks/>
          </p:cNvCxnSpPr>
          <p:nvPr/>
        </p:nvCxnSpPr>
        <p:spPr>
          <a:xfrm>
            <a:off x="5643277" y="1610497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427CEE-D669-B142-89A2-B42E3732D9AB}"/>
              </a:ext>
            </a:extLst>
          </p:cNvPr>
          <p:cNvCxnSpPr>
            <a:cxnSpLocks/>
          </p:cNvCxnSpPr>
          <p:nvPr/>
        </p:nvCxnSpPr>
        <p:spPr>
          <a:xfrm>
            <a:off x="7945753" y="1610497"/>
            <a:ext cx="781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CC2990-9A69-A64E-8FA0-604DF76D7120}"/>
              </a:ext>
            </a:extLst>
          </p:cNvPr>
          <p:cNvSpPr txBox="1"/>
          <p:nvPr/>
        </p:nvSpPr>
        <p:spPr>
          <a:xfrm>
            <a:off x="5586894" y="290944"/>
            <a:ext cx="159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Pipeline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3AB370-D02F-9B48-8D3D-601219BCAE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882934" y="2048804"/>
            <a:ext cx="0" cy="6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5A8EDC-0046-3847-854A-A2B3D62D34DE}"/>
              </a:ext>
            </a:extLst>
          </p:cNvPr>
          <p:cNvCxnSpPr>
            <a:cxnSpLocks/>
          </p:cNvCxnSpPr>
          <p:nvPr/>
        </p:nvCxnSpPr>
        <p:spPr>
          <a:xfrm>
            <a:off x="7185409" y="2048802"/>
            <a:ext cx="0" cy="675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63A12D-9F87-0747-BFEC-035D6EDE3E1C}"/>
              </a:ext>
            </a:extLst>
          </p:cNvPr>
          <p:cNvSpPr txBox="1"/>
          <p:nvPr/>
        </p:nvSpPr>
        <p:spPr>
          <a:xfrm>
            <a:off x="4150200" y="2667447"/>
            <a:ext cx="146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PCollection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D43D1-DFAF-B440-947D-55D8EDECA004}"/>
              </a:ext>
            </a:extLst>
          </p:cNvPr>
          <p:cNvSpPr txBox="1"/>
          <p:nvPr/>
        </p:nvSpPr>
        <p:spPr>
          <a:xfrm>
            <a:off x="6442673" y="2658170"/>
            <a:ext cx="148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PTransform</a:t>
            </a:r>
            <a:endParaRPr lang="en-US" sz="2000" dirty="0"/>
          </a:p>
        </p:txBody>
      </p:sp>
      <p:pic>
        <p:nvPicPr>
          <p:cNvPr id="3078" name="Picture 6" descr="Best Coding Courses Online to Sharpen Your Skill Set During Covid-19  Lockdown Days">
            <a:extLst>
              <a:ext uri="{FF2B5EF4-FFF2-40B4-BE49-F238E27FC236}">
                <a16:creationId xmlns:a16="http://schemas.microsoft.com/office/drawing/2014/main" id="{910FE164-827A-A047-ABD8-72C7870D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7" y="3336765"/>
            <a:ext cx="2004117" cy="13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 Department of Homeland Security advises disabling Java following fresh  zero-day vulnerability - The Verge">
            <a:extLst>
              <a:ext uri="{FF2B5EF4-FFF2-40B4-BE49-F238E27FC236}">
                <a16:creationId xmlns:a16="http://schemas.microsoft.com/office/drawing/2014/main" id="{53699BEF-CE90-FA48-B8D6-FEEE4CD9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3" y="3320046"/>
            <a:ext cx="1416908" cy="1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does the Python logo stand for? - Quora">
            <a:extLst>
              <a:ext uri="{FF2B5EF4-FFF2-40B4-BE49-F238E27FC236}">
                <a16:creationId xmlns:a16="http://schemas.microsoft.com/office/drawing/2014/main" id="{D6CC35E6-AC8A-8A4E-A4DB-CED9CFA7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08" y="3393380"/>
            <a:ext cx="1283393" cy="12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pache Spark - Wikipedia">
            <a:extLst>
              <a:ext uri="{FF2B5EF4-FFF2-40B4-BE49-F238E27FC236}">
                <a16:creationId xmlns:a16="http://schemas.microsoft.com/office/drawing/2014/main" id="{BB520F09-C854-9740-94D4-7E829DBB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19" y="5239265"/>
            <a:ext cx="2120282" cy="110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dvisory: Apache Flink Remote Code Execution Vulnerability - NSFOCUS, Inc.,  a global network and cyber security leader, protects enterprises and  carriers from advanced cyber attacks.">
            <a:extLst>
              <a:ext uri="{FF2B5EF4-FFF2-40B4-BE49-F238E27FC236}">
                <a16:creationId xmlns:a16="http://schemas.microsoft.com/office/drawing/2014/main" id="{A1F47A9C-8E31-BE4C-91AF-2583355B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87" y="5289651"/>
            <a:ext cx="1900882" cy="11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ut down Cost of running Google Cloud Dataflow | by Raj | Analytics Vidhya  | Medium">
            <a:extLst>
              <a:ext uri="{FF2B5EF4-FFF2-40B4-BE49-F238E27FC236}">
                <a16:creationId xmlns:a16="http://schemas.microsoft.com/office/drawing/2014/main" id="{CAACB074-EF3A-4F4C-8CB3-5BB3EEC0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647" y="5177010"/>
            <a:ext cx="1617697" cy="140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  <p:bldP spid="8" grpId="0" animBg="1"/>
      <p:bldP spid="4" grpId="0" animBg="1"/>
      <p:bldP spid="5" grpId="0" animBg="1"/>
      <p:bldP spid="6" grpId="0" animBg="1"/>
      <p:bldP spid="7" grpId="0" animBg="1"/>
      <p:bldP spid="13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0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1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22" name="Rectangle 7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23" name="Straight Connector 76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Beam-Model">
            <a:extLst>
              <a:ext uri="{FF2B5EF4-FFF2-40B4-BE49-F238E27FC236}">
                <a16:creationId xmlns:a16="http://schemas.microsoft.com/office/drawing/2014/main" id="{4D25EF75-5EA9-7A44-8F71-ADF2D371F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r="-3" b="20177"/>
          <a:stretch/>
        </p:blipFill>
        <p:spPr bwMode="auto">
          <a:xfrm>
            <a:off x="800100" y="1076270"/>
            <a:ext cx="10591800" cy="50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7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264B0-B694-944C-B0C2-B4BF2CD3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8CCDE-D0C8-9445-81FC-328ACA41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96E5A-3D96-204C-96A4-39D220DD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9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ECBB-AC06-564D-8CA8-29DA233F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3200"/>
            <a:ext cx="121285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5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ECBB-AC06-564D-8CA8-29DA233F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3200"/>
            <a:ext cx="12128500" cy="645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87419C-708C-2B48-A028-5E9FF6352206}"/>
              </a:ext>
            </a:extLst>
          </p:cNvPr>
          <p:cNvCxnSpPr>
            <a:cxnSpLocks/>
          </p:cNvCxnSpPr>
          <p:nvPr/>
        </p:nvCxnSpPr>
        <p:spPr>
          <a:xfrm>
            <a:off x="6096000" y="1045029"/>
            <a:ext cx="605246" cy="0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FCA6D0-0729-024F-BD43-5942DA931DCE}"/>
              </a:ext>
            </a:extLst>
          </p:cNvPr>
          <p:cNvCxnSpPr>
            <a:cxnSpLocks/>
          </p:cNvCxnSpPr>
          <p:nvPr/>
        </p:nvCxnSpPr>
        <p:spPr>
          <a:xfrm>
            <a:off x="6701246" y="1045029"/>
            <a:ext cx="0" cy="3161211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ediaMath Blog - Making Sense of a Fractured Mobile Landscape – Mobile  World Congress 2016">
            <a:extLst>
              <a:ext uri="{FF2B5EF4-FFF2-40B4-BE49-F238E27FC236}">
                <a16:creationId xmlns:a16="http://schemas.microsoft.com/office/drawing/2014/main" id="{D37AB7CC-3A23-5C48-8C5E-28DE00E20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" r="5746" b="-3"/>
          <a:stretch/>
        </p:blipFill>
        <p:spPr bwMode="auto">
          <a:xfrm>
            <a:off x="800100" y="1076270"/>
            <a:ext cx="10591800" cy="50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5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ECBB-AC06-564D-8CA8-29DA233F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3200"/>
            <a:ext cx="12128500" cy="6451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03499C-D331-994E-A57B-BC4C4B7AC119}"/>
              </a:ext>
            </a:extLst>
          </p:cNvPr>
          <p:cNvCxnSpPr>
            <a:cxnSpLocks/>
          </p:cNvCxnSpPr>
          <p:nvPr/>
        </p:nvCxnSpPr>
        <p:spPr>
          <a:xfrm>
            <a:off x="6096000" y="3324497"/>
            <a:ext cx="3126377" cy="0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A829E4-2F81-FD42-AEB0-999D3E01CEC8}"/>
              </a:ext>
            </a:extLst>
          </p:cNvPr>
          <p:cNvCxnSpPr>
            <a:cxnSpLocks/>
          </p:cNvCxnSpPr>
          <p:nvPr/>
        </p:nvCxnSpPr>
        <p:spPr>
          <a:xfrm>
            <a:off x="9222377" y="3324497"/>
            <a:ext cx="0" cy="2318658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1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pipeline processes score data for three users.">
            <a:extLst>
              <a:ext uri="{FF2B5EF4-FFF2-40B4-BE49-F238E27FC236}">
                <a16:creationId xmlns:a16="http://schemas.microsoft.com/office/drawing/2014/main" id="{2015527D-A5AB-B84E-99ED-1D8DA1F6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8" y="3242601"/>
            <a:ext cx="11900263" cy="34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269869-96F2-AE45-8E59-2FA0C3C5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491021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Score data for three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4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ipeline processes score data for two teams.">
            <a:extLst>
              <a:ext uri="{FF2B5EF4-FFF2-40B4-BE49-F238E27FC236}">
                <a16:creationId xmlns:a16="http://schemas.microsoft.com/office/drawing/2014/main" id="{C74C5630-EACF-0F44-9EEC-E97EEDA1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0316"/>
            <a:ext cx="11887200" cy="516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6E531D-CE97-084C-9527-59E087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326283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Fixed-Time Windowing</a:t>
            </a:r>
          </a:p>
        </p:txBody>
      </p:sp>
    </p:spTree>
    <p:extLst>
      <p:ext uri="{BB962C8B-B14F-4D97-AF65-F5344CB8AC3E}">
        <p14:creationId xmlns:p14="http://schemas.microsoft.com/office/powerpoint/2010/main" val="59280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pipeline processes score data for three users.">
            <a:extLst>
              <a:ext uri="{FF2B5EF4-FFF2-40B4-BE49-F238E27FC236}">
                <a16:creationId xmlns:a16="http://schemas.microsoft.com/office/drawing/2014/main" id="{8FA1C2DF-4AA4-4B40-9BF6-E4D7D17B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4" y="2948332"/>
            <a:ext cx="11665131" cy="34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4ED78C-EB86-074D-8838-0C58B048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496705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User Score based on Processing Time</a:t>
            </a:r>
          </a:p>
        </p:txBody>
      </p:sp>
    </p:spTree>
    <p:extLst>
      <p:ext uri="{BB962C8B-B14F-4D97-AF65-F5344CB8AC3E}">
        <p14:creationId xmlns:p14="http://schemas.microsoft.com/office/powerpoint/2010/main" val="167363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pipeline processes score data by team, windowed by event time.">
            <a:extLst>
              <a:ext uri="{FF2B5EF4-FFF2-40B4-BE49-F238E27FC236}">
                <a16:creationId xmlns:a16="http://schemas.microsoft.com/office/drawing/2014/main" id="{2D72313A-8C20-A348-A539-D58F6080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" y="1840296"/>
            <a:ext cx="11260183" cy="488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E553D8-F8EB-BB43-8ED6-B851E8C1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402817"/>
            <a:ext cx="10691265" cy="1371030"/>
          </a:xfrm>
        </p:spPr>
        <p:txBody>
          <a:bodyPr/>
          <a:lstStyle/>
          <a:p>
            <a:pPr algn="ctr"/>
            <a:r>
              <a:rPr lang="en-IN" dirty="0"/>
              <a:t>Team Score based on Event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er sessions with a minimum gap duration.">
            <a:extLst>
              <a:ext uri="{FF2B5EF4-FFF2-40B4-BE49-F238E27FC236}">
                <a16:creationId xmlns:a16="http://schemas.microsoft.com/office/drawing/2014/main" id="{C517D061-4965-1346-943F-CF2E7DB2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9" y="1202249"/>
            <a:ext cx="9629140" cy="56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7AE01C-0327-3749-81B9-1C121CAD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334267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User sessions with a minimum gap duration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97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BBE5-D38B-9442-AAFE-E9EF1199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B3ACF-2086-F746-9C22-1B5A46329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b="10456"/>
          <a:stretch/>
        </p:blipFill>
        <p:spPr>
          <a:xfrm>
            <a:off x="2213413" y="1745518"/>
            <a:ext cx="7449572" cy="41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BBE5-D38B-9442-AAFE-E9EF1199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BIGData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EEF34-E569-FA47-8F8B-7ACF97D21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41" y="1547940"/>
            <a:ext cx="7945917" cy="4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25609-2FB9-054E-ABA8-D4F78739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3" y="1590246"/>
            <a:ext cx="11927053" cy="36775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329E27-11CE-ED46-80BC-B7C131F9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pPr algn="ctr"/>
            <a:r>
              <a:rPr lang="en-US" dirty="0"/>
              <a:t>DELAYS</a:t>
            </a:r>
          </a:p>
        </p:txBody>
      </p:sp>
    </p:spTree>
    <p:extLst>
      <p:ext uri="{BB962C8B-B14F-4D97-AF65-F5344CB8AC3E}">
        <p14:creationId xmlns:p14="http://schemas.microsoft.com/office/powerpoint/2010/main" val="94768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1835E-A6B1-F447-B420-B3FEFA96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368746"/>
            <a:ext cx="11813059" cy="41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119AB4D-A29A-F049-8F3F-A40ECBA2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" r="12976"/>
          <a:stretch/>
        </p:blipFill>
        <p:spPr>
          <a:xfrm>
            <a:off x="800100" y="1076270"/>
            <a:ext cx="10591800" cy="50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7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6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78" name="Rectangle 7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treaming 102: The world beyond batch – O&amp;#39;Reilly">
            <a:extLst>
              <a:ext uri="{FF2B5EF4-FFF2-40B4-BE49-F238E27FC236}">
                <a16:creationId xmlns:a16="http://schemas.microsoft.com/office/drawing/2014/main" id="{A4086073-5217-0840-AEF2-0CDF6231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" b="-1"/>
          <a:stretch/>
        </p:blipFill>
        <p:spPr bwMode="auto">
          <a:xfrm>
            <a:off x="422053" y="715218"/>
            <a:ext cx="11347893" cy="541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6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imeline of Big Data Frameworks">
            <a:extLst>
              <a:ext uri="{FF2B5EF4-FFF2-40B4-BE49-F238E27FC236}">
                <a16:creationId xmlns:a16="http://schemas.microsoft.com/office/drawing/2014/main" id="{5C833078-8F76-A841-8F49-F6449FFB8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r="1167" b="1"/>
          <a:stretch/>
        </p:blipFill>
        <p:spPr bwMode="auto">
          <a:xfrm>
            <a:off x="800100" y="723900"/>
            <a:ext cx="105918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6906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64</Words>
  <Application>Microsoft Macintosh PowerPoint</Application>
  <PresentationFormat>Widescreen</PresentationFormat>
  <Paragraphs>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Calisto MT</vt:lpstr>
      <vt:lpstr>Univers Condensed</vt:lpstr>
      <vt:lpstr>ChronicleVTI</vt:lpstr>
      <vt:lpstr>PowerPoint Presentation</vt:lpstr>
      <vt:lpstr>PowerPoint Presentation</vt:lpstr>
      <vt:lpstr>Data</vt:lpstr>
      <vt:lpstr>BIGData</vt:lpstr>
      <vt:lpstr>DELAYS</vt:lpstr>
      <vt:lpstr>PowerPoint Presentation</vt:lpstr>
      <vt:lpstr>PowerPoint Presentation</vt:lpstr>
      <vt:lpstr>PowerPoint Presentation</vt:lpstr>
      <vt:lpstr>PowerPoint Presentation</vt:lpstr>
      <vt:lpstr>APACHE BATCH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 data for three users</vt:lpstr>
      <vt:lpstr>Fixed-Time Windowing</vt:lpstr>
      <vt:lpstr>User Score based on Processing Time</vt:lpstr>
      <vt:lpstr>Team Score based on Event Time</vt:lpstr>
      <vt:lpstr>User sessions with a minimum gap duration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Riddhima Chandra</dc:creator>
  <cp:lastModifiedBy>Riddhima Chandra</cp:lastModifiedBy>
  <cp:revision>14</cp:revision>
  <dcterms:created xsi:type="dcterms:W3CDTF">2021-07-29T16:44:47Z</dcterms:created>
  <dcterms:modified xsi:type="dcterms:W3CDTF">2021-07-30T19:39:18Z</dcterms:modified>
</cp:coreProperties>
</file>